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  <p:sldMasterId id="2147483684" r:id="rId2"/>
  </p:sldMasterIdLst>
  <p:notesMasterIdLst>
    <p:notesMasterId r:id="rId12"/>
  </p:notesMasterIdLst>
  <p:handoutMasterIdLst>
    <p:handoutMasterId r:id="rId13"/>
  </p:handoutMasterIdLst>
  <p:sldIdLst>
    <p:sldId id="470" r:id="rId3"/>
    <p:sldId id="474" r:id="rId4"/>
    <p:sldId id="475" r:id="rId5"/>
    <p:sldId id="478" r:id="rId6"/>
    <p:sldId id="479" r:id="rId7"/>
    <p:sldId id="476" r:id="rId8"/>
    <p:sldId id="481" r:id="rId9"/>
    <p:sldId id="480" r:id="rId10"/>
    <p:sldId id="47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6">
          <p15:clr>
            <a:srgbClr val="A4A3A4"/>
          </p15:clr>
        </p15:guide>
        <p15:guide id="2" orient="horz" pos="3475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2880">
          <p15:clr>
            <a:srgbClr val="A4A3A4"/>
          </p15:clr>
        </p15:guide>
        <p15:guide id="6" pos="5511">
          <p15:clr>
            <a:srgbClr val="A4A3A4"/>
          </p15:clr>
        </p15:guide>
        <p15:guide id="7" pos="249">
          <p15:clr>
            <a:srgbClr val="A4A3A4"/>
          </p15:clr>
        </p15:guide>
        <p15:guide id="8" pos="521">
          <p15:clr>
            <a:srgbClr val="A4A3A4"/>
          </p15:clr>
        </p15:guide>
        <p15:guide id="9" pos="5239">
          <p15:clr>
            <a:srgbClr val="A4A3A4"/>
          </p15:clr>
        </p15:guide>
        <p15:guide id="10" pos="3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23B"/>
    <a:srgbClr val="FF6600"/>
    <a:srgbClr val="FF0000"/>
    <a:srgbClr val="FF00FF"/>
    <a:srgbClr val="CC0000"/>
    <a:srgbClr val="CC0099"/>
    <a:srgbClr val="FF99FF"/>
    <a:srgbClr val="333399"/>
    <a:srgbClr val="6600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634" autoAdjust="0"/>
    <p:restoredTop sz="94576" autoAdjust="0"/>
  </p:normalViewPr>
  <p:slideViewPr>
    <p:cSldViewPr>
      <p:cViewPr>
        <p:scale>
          <a:sx n="89" d="100"/>
          <a:sy n="89" d="100"/>
        </p:scale>
        <p:origin x="-894" y="-528"/>
      </p:cViewPr>
      <p:guideLst>
        <p:guide orient="horz" pos="2886"/>
        <p:guide orient="horz" pos="3475"/>
        <p:guide orient="horz" pos="3884"/>
        <p:guide orient="horz" pos="2160"/>
        <p:guide pos="2880"/>
        <p:guide pos="5511"/>
        <p:guide pos="249"/>
        <p:guide pos="521"/>
        <p:guide pos="5239"/>
        <p:guide pos="3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1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7" y="2928934"/>
            <a:ext cx="7489825" cy="1000131"/>
          </a:xfrm>
        </p:spPr>
        <p:txBody>
          <a:bodyPr>
            <a:noAutofit/>
          </a:bodyPr>
          <a:lstStyle>
            <a:lvl1pPr>
              <a:defRPr sz="40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569" y="4295773"/>
            <a:ext cx="7501344" cy="57150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Date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Footer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79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46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1714480" y="1700213"/>
            <a:ext cx="6602434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602432" cy="857232"/>
          </a:xfr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1"/>
          </p:nvPr>
        </p:nvSpPr>
        <p:spPr>
          <a:xfrm>
            <a:off x="7759711" y="6356350"/>
            <a:ext cx="11144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3CD679E-4CBD-4596-90B1-4D57389953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2"/>
          </p:nvPr>
        </p:nvSpPr>
        <p:spPr>
          <a:xfrm>
            <a:off x="35560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Your Footer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9209-1D57-4852-A270-9062740836F5}" type="datetimeFigureOut">
              <a:rPr lang="fr-FR" smtClean="0"/>
              <a:pPr/>
              <a:t>02/12/2015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64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Date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Footer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xmlns="" val="7549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citral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087" y="1500174"/>
            <a:ext cx="7489825" cy="3500462"/>
          </a:xfrm>
        </p:spPr>
        <p:txBody>
          <a:bodyPr/>
          <a:lstStyle/>
          <a:p>
            <a:r>
              <a:rPr lang="ru-RU" sz="3200" b="0" dirty="0" smtClean="0"/>
              <a:t>Комиссия </a:t>
            </a:r>
            <a:r>
              <a:rPr lang="ru-RU" sz="3200" b="0" dirty="0" smtClean="0"/>
              <a:t>ООН</a:t>
            </a:r>
            <a:br>
              <a:rPr lang="ru-RU" sz="3200" b="0" dirty="0" smtClean="0"/>
            </a:br>
            <a:r>
              <a:rPr lang="ru-RU" sz="3200" b="0" dirty="0" smtClean="0"/>
              <a:t>по </a:t>
            </a:r>
            <a:r>
              <a:rPr lang="ru-RU" sz="3200" b="0" dirty="0" smtClean="0"/>
              <a:t>праву международной </a:t>
            </a:r>
            <a:r>
              <a:rPr lang="ru-RU" sz="3200" b="0" dirty="0" smtClean="0"/>
              <a:t>торговли </a:t>
            </a:r>
            <a:br>
              <a:rPr lang="ru-RU" sz="3200" b="0" dirty="0" smtClean="0"/>
            </a:br>
            <a:r>
              <a:rPr lang="ru-RU" sz="3200" b="0" dirty="0" smtClean="0"/>
              <a:t>(ЮНСИТРАЛ</a:t>
            </a:r>
            <a:r>
              <a:rPr lang="ru-RU" sz="3200" b="0" dirty="0" smtClean="0"/>
              <a:t>)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286644" y="6000768"/>
            <a:ext cx="1714866" cy="571504"/>
          </a:xfrm>
        </p:spPr>
        <p:txBody>
          <a:bodyPr/>
          <a:lstStyle/>
          <a:p>
            <a:pPr algn="l"/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Казинцовой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Дарьи</a:t>
            </a:r>
          </a:p>
          <a:p>
            <a:pPr algn="l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П-43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Дарья\Downloads\Новая папка\cnudm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05475"/>
            <a:ext cx="4991100" cy="1152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арья\Downloads\Новая папка\8968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296562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3857604"/>
            <a:ext cx="7786742" cy="27146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000"/>
              </a:spcBef>
              <a:buFontTx/>
              <a:buChar char="-"/>
            </a:pPr>
            <a:r>
              <a:rPr lang="ru-RU" sz="1400" dirty="0" smtClean="0"/>
              <a:t> Основной </a:t>
            </a:r>
            <a:r>
              <a:rPr lang="ru-RU" sz="1400" dirty="0" smtClean="0"/>
              <a:t>юридический орган системы Организации Объединенных Наций в области права международной торговли</a:t>
            </a:r>
            <a:r>
              <a:rPr lang="ru-RU" sz="1400" dirty="0" smtClean="0"/>
              <a:t>.</a:t>
            </a:r>
            <a:endParaRPr lang="ru-RU" sz="1400" dirty="0" smtClean="0"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0" indent="0" algn="just">
              <a:spcBef>
                <a:spcPts val="1000"/>
              </a:spcBef>
              <a:buFontTx/>
              <a:buChar char="-"/>
            </a:pPr>
            <a:r>
              <a:rPr lang="ru-RU" sz="1400" dirty="0" smtClean="0"/>
              <a:t> была </a:t>
            </a:r>
            <a:r>
              <a:rPr lang="ru-RU" sz="1400" dirty="0" smtClean="0"/>
              <a:t>учреждена Генеральной Ассамблеей ООН в 1966 году (Резолюцией 2205 (ХХI) от 17 декабря 1966 года) с целью сокращения и устранения расхождений, возникающих в результате применения законов различных государств в вопросах международной </a:t>
            </a:r>
            <a:r>
              <a:rPr lang="ru-RU" sz="1400" dirty="0" smtClean="0"/>
              <a:t>торговли.</a:t>
            </a:r>
          </a:p>
          <a:p>
            <a:pPr>
              <a:buNone/>
            </a:pPr>
            <a:endParaRPr lang="ru-RU" sz="1400" dirty="0" smtClean="0"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 - </a:t>
            </a:r>
            <a:r>
              <a:rPr lang="ru-RU" sz="1400" dirty="0" smtClean="0"/>
              <a:t>Официальный </a:t>
            </a:r>
            <a:r>
              <a:rPr lang="ru-RU" sz="1400" dirty="0" smtClean="0"/>
              <a:t>сайт – </a:t>
            </a:r>
            <a:r>
              <a:rPr lang="ru-RU" sz="1400" u="sng" dirty="0" err="1" smtClean="0">
                <a:hlinkClick r:id="rId4"/>
              </a:rPr>
              <a:t>www.uncitral.org</a:t>
            </a:r>
            <a:endParaRPr lang="ru-RU" sz="1400" u="sng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Генеральная </a:t>
            </a:r>
            <a:r>
              <a:rPr lang="ru-RU" sz="1400" dirty="0" smtClean="0"/>
              <a:t>Ассамблея ООН  предоставила Комиссии общий мандат, </a:t>
            </a:r>
            <a:r>
              <a:rPr lang="ru-RU" sz="1400" dirty="0" smtClean="0"/>
              <a:t>поручив ей </a:t>
            </a:r>
            <a:r>
              <a:rPr lang="ru-RU" sz="1400" dirty="0" smtClean="0"/>
              <a:t>содействовать прогрессивному согласованию и унификации </a:t>
            </a:r>
            <a:r>
              <a:rPr lang="ru-RU" sz="1400" dirty="0" smtClean="0"/>
              <a:t>права международной </a:t>
            </a:r>
            <a:r>
              <a:rPr lang="ru-RU" sz="1400" dirty="0" smtClean="0"/>
              <a:t>торговли. Комиссия стала основным юридическим </a:t>
            </a:r>
            <a:r>
              <a:rPr lang="ru-RU" sz="1400" dirty="0" smtClean="0"/>
              <a:t>органом системы </a:t>
            </a:r>
            <a:r>
              <a:rPr lang="ru-RU" sz="1400" dirty="0" smtClean="0"/>
              <a:t>ООН в области права международной торговли.</a:t>
            </a:r>
          </a:p>
          <a:p>
            <a:pPr marL="0" indent="0" algn="just">
              <a:spcBef>
                <a:spcPts val="1000"/>
              </a:spcBef>
              <a:buFontTx/>
              <a:buChar char="-"/>
            </a:pPr>
            <a:endParaRPr lang="en-US" sz="1400" dirty="0"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0166" y="3214686"/>
            <a:ext cx="6602432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 Организации Объединенных Наций по праву международной торговли (ЮНСИТРАЛ)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1600" dirty="0" smtClean="0"/>
              <a:t>Всемирно признанные конвенции, типовые законы и </a:t>
            </a:r>
            <a:r>
              <a:rPr lang="ru-RU" sz="1600" dirty="0" smtClean="0"/>
              <a:t>правила;</a:t>
            </a:r>
            <a:endParaRPr lang="ru-RU" sz="1600" dirty="0" smtClean="0"/>
          </a:p>
          <a:p>
            <a:r>
              <a:rPr lang="ru-RU" sz="1600" dirty="0" smtClean="0"/>
              <a:t>Правовые и законодательные руководства и рекомендации, имеющие большое практическое </a:t>
            </a:r>
            <a:r>
              <a:rPr lang="ru-RU" sz="1600" dirty="0" smtClean="0"/>
              <a:t>значение;</a:t>
            </a:r>
            <a:endParaRPr lang="ru-RU" sz="1600" dirty="0" smtClean="0"/>
          </a:p>
          <a:p>
            <a:r>
              <a:rPr lang="ru-RU" sz="1600" dirty="0" smtClean="0"/>
              <a:t>Обновляемая информация о прецедентном праве и законодательных актах, вводящих в действие единообразные нормы коммерческого права</a:t>
            </a:r>
          </a:p>
          <a:p>
            <a:r>
              <a:rPr lang="ru-RU" sz="1600" dirty="0" smtClean="0"/>
              <a:t>Техническая помощь в осуществлении проектов правовой </a:t>
            </a:r>
            <a:r>
              <a:rPr lang="ru-RU" sz="1600" dirty="0" smtClean="0"/>
              <a:t>реформы;</a:t>
            </a:r>
            <a:endParaRPr lang="ru-RU" sz="1600" dirty="0" smtClean="0"/>
          </a:p>
          <a:p>
            <a:r>
              <a:rPr lang="ru-RU" sz="1600" dirty="0" smtClean="0"/>
              <a:t>Региональные и национальные семинары по вопросам единообразного коммерческого </a:t>
            </a:r>
            <a:r>
              <a:rPr lang="ru-RU" sz="1600" dirty="0" smtClean="0"/>
              <a:t>права.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602432" cy="100013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ЮНСИТРАЛ разрабатывает современные, справедливые и согласованные правила для коммерческих сделок, к числу которых относятся:</a:t>
            </a:r>
            <a:endParaRPr lang="ru-RU" sz="2000" dirty="0"/>
          </a:p>
        </p:txBody>
      </p:sp>
      <p:pic>
        <p:nvPicPr>
          <p:cNvPr id="4098" name="Picture 2" descr="C:\Users\Дарья\Downloads\Новая папка\000021_918178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714884"/>
            <a:ext cx="3195617" cy="17792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785794"/>
            <a:ext cx="8501122" cy="157163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состав Комиссии входят шестьдесят государств-членов, избираемых Генеральной Ассамблеей. Структура членского состава Комиссии обеспечивает представительство различных географических регионов мира и основных экономических и правовых систем. Члены Комиссии избираются на шесть лет, причем срок полномочий половины членов Комиссии истекает через каждые три года</a:t>
            </a:r>
            <a:r>
              <a:rPr lang="ru-RU" sz="1400" dirty="0" smtClean="0"/>
              <a:t>.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Государства - члены ЮНСИТРАЛ и годы окончания их членства по состоянию на 29 июня 2015 года: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602432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Членский состав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Дарья\Downloads\Новая папка\5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74561"/>
            <a:ext cx="5572164" cy="46834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71604" y="1214422"/>
            <a:ext cx="6500858" cy="37147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Работа Комиссии осуществляется на ежегодных сессиях, которые проводятся поочередно через год в Центральных учреждениях Организации Объединенных Наций в Нью-Йорке и в Венском международном центре в Вене. Каждая рабочая группа Комиссии, как правило, проводит одну или две сессии в год в зависимости от рассматриваемой темы; эти сессии также проводятся поочередно в Нью-Йорке и Вене.</a:t>
            </a:r>
          </a:p>
          <a:p>
            <a:pPr algn="ctr">
              <a:buNone/>
            </a:pPr>
            <a:r>
              <a:rPr lang="ru-RU" sz="1600" dirty="0" smtClean="0"/>
              <a:t>Помимо государств-членов все государства, не являющиеся членами Комиссии, а также заинтересованные международные организации приглашаются присутствовать на сессиях Комиссии и ее рабочих групп в качестве наблюдателей. Наблюдатели имеют право участвовать в обсуждениях на сессиях Комиссии и в ее рабочих группах наравне с членами Комиссии.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602432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Комиссия</a:t>
            </a:r>
            <a:endParaRPr lang="ru-RU" dirty="0"/>
          </a:p>
        </p:txBody>
      </p:sp>
      <p:pic>
        <p:nvPicPr>
          <p:cNvPr id="5122" name="Picture 2" descr="C:\Users\Дарья\Downloads\Новая папка\129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643446"/>
            <a:ext cx="2240017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14480" y="1428737"/>
            <a:ext cx="6602434" cy="50006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100" dirty="0" smtClean="0"/>
              <a:t>Секретариатом </a:t>
            </a:r>
            <a:r>
              <a:rPr lang="ru-RU" sz="2100" dirty="0" smtClean="0"/>
              <a:t>ЮНСИТРАЛ является Сектор права международной торговли Управления по правовым вопросам ООН (Вена). </a:t>
            </a: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Секретариат </a:t>
            </a:r>
            <a:r>
              <a:rPr lang="ru-RU" sz="2100" dirty="0" smtClean="0"/>
              <a:t>ЮНСИТРАЛ уполномочен предоставлять по соответствующей просьбе техническую и консультативную помощь государствам, которые могут рассматривать вопрос о принятии одного из правовых текстов, подготовленных Комиссией.</a:t>
            </a:r>
          </a:p>
          <a:p>
            <a:pPr>
              <a:buNone/>
            </a:pPr>
            <a:r>
              <a:rPr lang="ru-RU" sz="1800" dirty="0" smtClean="0"/>
              <a:t>Комиссия создала шесть рабочих групп для проведения подготовительной работы по существу тем, предусмотренных в программе работы Комиссии. В состав каждой рабочей группы входят все государства - члены Комиссии.</a:t>
            </a:r>
          </a:p>
          <a:p>
            <a:pPr>
              <a:buNone/>
            </a:pPr>
            <a:r>
              <a:rPr lang="ru-RU" sz="1800" dirty="0" smtClean="0"/>
              <a:t>В настоящее время действуют шесть рабочих групп, которые рассматривают следующие темы</a:t>
            </a:r>
            <a:r>
              <a:rPr lang="ru-RU" sz="1800" dirty="0" smtClean="0"/>
              <a:t>:</a:t>
            </a:r>
          </a:p>
          <a:p>
            <a:endParaRPr lang="ru-RU" sz="1800" dirty="0" smtClean="0"/>
          </a:p>
          <a:p>
            <a:r>
              <a:rPr lang="ru-RU" sz="1800" u="sng" dirty="0" smtClean="0"/>
              <a:t>Рабочая группа I-</a:t>
            </a:r>
            <a:r>
              <a:rPr lang="ru-RU" sz="1800" dirty="0" smtClean="0"/>
              <a:t> Микро-, малые и средние предприятие</a:t>
            </a:r>
          </a:p>
          <a:p>
            <a:r>
              <a:rPr lang="ru-RU" sz="1800" u="sng" dirty="0" smtClean="0"/>
              <a:t>Рабочая группа II-</a:t>
            </a:r>
            <a:r>
              <a:rPr lang="ru-RU" sz="1800" dirty="0" smtClean="0"/>
              <a:t> Арбитраж и согласительная процедура</a:t>
            </a:r>
          </a:p>
          <a:p>
            <a:r>
              <a:rPr lang="ru-RU" sz="1800" u="sng" dirty="0" smtClean="0"/>
              <a:t>Рабочая группа III-</a:t>
            </a:r>
            <a:r>
              <a:rPr lang="ru-RU" sz="1800" dirty="0" smtClean="0"/>
              <a:t> Урегулирование споров в режиме </a:t>
            </a:r>
            <a:r>
              <a:rPr lang="ru-RU" sz="1800" dirty="0" err="1" smtClean="0"/>
              <a:t>онлайн</a:t>
            </a:r>
            <a:endParaRPr lang="ru-RU" sz="1800" dirty="0" smtClean="0"/>
          </a:p>
          <a:p>
            <a:r>
              <a:rPr lang="ru-RU" sz="1800" u="sng" dirty="0" smtClean="0"/>
              <a:t>Рабочая группа IV-</a:t>
            </a:r>
            <a:r>
              <a:rPr lang="ru-RU" sz="1800" dirty="0" smtClean="0"/>
              <a:t> Электронная торговля</a:t>
            </a:r>
          </a:p>
          <a:p>
            <a:r>
              <a:rPr lang="ru-RU" sz="1800" u="sng" dirty="0" smtClean="0"/>
              <a:t>Рабочая группа V-</a:t>
            </a:r>
            <a:r>
              <a:rPr lang="ru-RU" sz="1800" dirty="0" smtClean="0"/>
              <a:t> Законодательство о несостоятельности</a:t>
            </a:r>
          </a:p>
          <a:p>
            <a:r>
              <a:rPr lang="ru-RU" sz="1800" u="sng" dirty="0" smtClean="0"/>
              <a:t>Рабочая группа VI</a:t>
            </a:r>
            <a:r>
              <a:rPr lang="ru-RU" sz="1800" dirty="0" smtClean="0"/>
              <a:t>- Обеспечительные интересы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571480"/>
            <a:ext cx="6602432" cy="857232"/>
          </a:xfrm>
        </p:spPr>
        <p:txBody>
          <a:bodyPr/>
          <a:lstStyle/>
          <a:p>
            <a:r>
              <a:rPr lang="ru-RU" b="1" dirty="0" smtClean="0"/>
              <a:t>Структура Комиссии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14480" y="1214422"/>
            <a:ext cx="6602434" cy="52149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Генеральная Ассамблея, учрежденная в 1945 году в соответствии с Уставом Организации Объединенных Наций, является главным совещательным, директивным и представительным органом Организации Объединенных Наций.</a:t>
            </a:r>
          </a:p>
          <a:p>
            <a:pPr>
              <a:buNone/>
            </a:pPr>
            <a:r>
              <a:rPr lang="ru-RU" dirty="0" smtClean="0"/>
              <a:t>Как </a:t>
            </a:r>
            <a:r>
              <a:rPr lang="ru-RU" dirty="0" smtClean="0"/>
              <a:t>правило, Генеральная Ассамблея принимает одну или более резолюций в отношении ежегодной работы ЮНСИТРАЛ. Такие резолюции издаются сначала в предварительной форме, а затем переиздаются в конце года в качестве дополнения к официальным отчетам Генеральной Ассамблеи, имеющего последний порядковый номер. Так, например, предварительный вариант резолюции 54/103 Генеральной Ассамблеи, принятой в ходе ее пятьдесят четвертой сессии, содержится в документе A/RES/54/103.</a:t>
            </a:r>
          </a:p>
          <a:p>
            <a:pPr>
              <a:buNone/>
            </a:pPr>
            <a:r>
              <a:rPr lang="ru-RU" dirty="0" smtClean="0"/>
              <a:t>Резолюции, принятые Генеральной Ассамблеей до 1976 года, издавались в другом формате и имели последовательную нумерацию, а номер сессии, на которой они были приняты, указывался при этом римскими цифрами (например, 2205 (XXI)).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Шестой комитет является одним из главных комитетов Генеральной Ассамблеи и рассматривает правовые вопросы, включая ежегодный доклад ЮНСИТРАЛ.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428604"/>
            <a:ext cx="6602432" cy="857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Резолюции Генеральной Ассамблеи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14480" y="1357297"/>
            <a:ext cx="6602434" cy="4664091"/>
          </a:xfrm>
        </p:spPr>
        <p:txBody>
          <a:bodyPr/>
          <a:lstStyle/>
          <a:p>
            <a:r>
              <a:rPr lang="ru-RU" sz="2000" dirty="0" smtClean="0"/>
              <a:t>Международный арбитраж и согласительная процедура</a:t>
            </a:r>
          </a:p>
          <a:p>
            <a:r>
              <a:rPr lang="ru-RU" sz="2000" dirty="0" smtClean="0"/>
              <a:t>Международная купля-продажа товаров</a:t>
            </a:r>
          </a:p>
          <a:p>
            <a:r>
              <a:rPr lang="ru-RU" sz="2000" dirty="0" smtClean="0"/>
              <a:t>Обеспечительные интересы</a:t>
            </a:r>
          </a:p>
          <a:p>
            <a:r>
              <a:rPr lang="ru-RU" sz="2000" dirty="0" smtClean="0"/>
              <a:t>Несостоятельность</a:t>
            </a:r>
          </a:p>
          <a:p>
            <a:r>
              <a:rPr lang="ru-RU" sz="2000" dirty="0" smtClean="0"/>
              <a:t>Международные платежи</a:t>
            </a:r>
          </a:p>
          <a:p>
            <a:r>
              <a:rPr lang="ru-RU" sz="2000" dirty="0" smtClean="0"/>
              <a:t>Международные перевозки грузов</a:t>
            </a:r>
          </a:p>
          <a:p>
            <a:r>
              <a:rPr lang="ru-RU" sz="2000" dirty="0" smtClean="0"/>
              <a:t>Электронная торговля</a:t>
            </a:r>
          </a:p>
          <a:p>
            <a:r>
              <a:rPr lang="ru-RU" sz="2000" dirty="0" smtClean="0"/>
              <a:t>Закупки и развитие инфраструктуры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358114" cy="107157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Тексты ЮНСИТРАЛ </a:t>
            </a:r>
            <a:r>
              <a:rPr lang="ru-RU" sz="2200" b="1" dirty="0" smtClean="0"/>
              <a:t>разграничиваются по следующим сферам: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14480" y="1214423"/>
            <a:ext cx="6602434" cy="480696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500" dirty="0" smtClean="0"/>
              <a:t>Конвенция об исковой давности в международной купле-продаже товаров 1974 года;</a:t>
            </a:r>
          </a:p>
          <a:p>
            <a:r>
              <a:rPr lang="ru-RU" sz="2500" dirty="0" smtClean="0"/>
              <a:t>Арбитражный регламент ЮНСИТРАЛ (пересмотренный в 2010 году);</a:t>
            </a:r>
          </a:p>
          <a:p>
            <a:r>
              <a:rPr lang="ru-RU" sz="2500" dirty="0" smtClean="0"/>
              <a:t>Конвенция о морской перевозке грузов 1978 года;</a:t>
            </a:r>
          </a:p>
          <a:p>
            <a:r>
              <a:rPr lang="ru-RU" sz="2500" dirty="0" smtClean="0"/>
              <a:t>Конвенция ООН о договорах международной купли-продажи товаров 1980 года;</a:t>
            </a:r>
          </a:p>
          <a:p>
            <a:r>
              <a:rPr lang="ru-RU" sz="2500" dirty="0" smtClean="0"/>
              <a:t>Конвенция о международных переводных векселях и международных простых векселях 1988 года;</a:t>
            </a:r>
          </a:p>
          <a:p>
            <a:r>
              <a:rPr lang="ru-RU" sz="2500" dirty="0" smtClean="0"/>
              <a:t>Конвенция ООН о независимых гарантиях и резервных аккредитивах 1995 года;</a:t>
            </a:r>
          </a:p>
          <a:p>
            <a:r>
              <a:rPr lang="ru-RU" sz="2500" dirty="0" smtClean="0"/>
              <a:t>Конвенция об использовании электронных сообщений в международных договорах 2005 года;</a:t>
            </a:r>
          </a:p>
          <a:p>
            <a:r>
              <a:rPr lang="ru-RU" sz="2500" dirty="0" smtClean="0"/>
              <a:t>Конвенция о договорах полностью или частично морской международной  перевозке грузов 2008 года;</a:t>
            </a:r>
          </a:p>
          <a:p>
            <a:r>
              <a:rPr lang="ru-RU" sz="2500" dirty="0" smtClean="0"/>
              <a:t>Типовой закон ЮНСИТРАЛ о международном торговом арбитраже 1985 года;</a:t>
            </a:r>
          </a:p>
          <a:p>
            <a:r>
              <a:rPr lang="ru-RU" sz="2500" dirty="0" smtClean="0"/>
              <a:t>Типовой закон ЮНСИТРАЛ о международных кредитовых переводах 1992 года;</a:t>
            </a:r>
          </a:p>
          <a:p>
            <a:r>
              <a:rPr lang="ru-RU" sz="2500" dirty="0" smtClean="0"/>
              <a:t>Типовой закон ЮНСИТРАЛ о закупках товаров (работ) и услуг и Руководство по его принятию 1994 года;</a:t>
            </a:r>
          </a:p>
          <a:p>
            <a:r>
              <a:rPr lang="ru-RU" sz="2500" dirty="0" smtClean="0"/>
              <a:t>Типовой закон ЮНСИТРАЛ о трансграничной несостоятельности 1997 года;</a:t>
            </a:r>
          </a:p>
          <a:p>
            <a:r>
              <a:rPr lang="ru-RU" sz="2500" dirty="0" smtClean="0"/>
              <a:t>Типовой закон ЮНСИТРАЛ об электронной торговле 1996 года;</a:t>
            </a:r>
          </a:p>
          <a:p>
            <a:r>
              <a:rPr lang="ru-RU" sz="2500" dirty="0" smtClean="0"/>
              <a:t>Типовой закон ЮНСИТРАЛ об электронных подписях 2001 года;</a:t>
            </a:r>
          </a:p>
          <a:p>
            <a:r>
              <a:rPr lang="ru-RU" sz="2500" dirty="0" smtClean="0"/>
              <a:t>Типовой закон о международной согласительной процедуре 2002 года.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500990" cy="857232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Разработанные под эгидой ЮНСИТРАЛ документы:</a:t>
            </a:r>
            <a:endParaRPr lang="ru-RU" sz="22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Mosai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AFBE61-AADB-4A48-A732-191DC91A7FEF}"/>
</file>

<file path=customXml/itemProps2.xml><?xml version="1.0" encoding="utf-8"?>
<ds:datastoreItem xmlns:ds="http://schemas.openxmlformats.org/officeDocument/2006/customXml" ds:itemID="{9BFF2750-B199-41AE-B1E1-93FD40710287}"/>
</file>

<file path=customXml/itemProps3.xml><?xml version="1.0" encoding="utf-8"?>
<ds:datastoreItem xmlns:ds="http://schemas.openxmlformats.org/officeDocument/2006/customXml" ds:itemID="{E27E0AA2-F18D-47EA-A26F-869EC7264BB5}"/>
</file>

<file path=docProps/app.xml><?xml version="1.0" encoding="utf-8"?>
<Properties xmlns="http://schemas.openxmlformats.org/officeDocument/2006/extended-properties" xmlns:vt="http://schemas.openxmlformats.org/officeDocument/2006/docPropsVTypes">
  <TotalTime>46594</TotalTime>
  <Words>660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BlueMosaic template</vt:lpstr>
      <vt:lpstr>Blank</vt:lpstr>
      <vt:lpstr>Комиссия ООН по праву международной торговли  (ЮНСИТРАЛ) </vt:lpstr>
      <vt:lpstr>Комиссия Организации Объединенных Наций по праву международной торговли (ЮНСИТРАЛ) </vt:lpstr>
      <vt:lpstr>ЮНСИТРАЛ разрабатывает современные, справедливые и согласованные правила для коммерческих сделок, к числу которых относятся:</vt:lpstr>
      <vt:lpstr>Членский состав </vt:lpstr>
      <vt:lpstr>Комиссия</vt:lpstr>
      <vt:lpstr>Структура Комиссии</vt:lpstr>
      <vt:lpstr>Резолюции Генеральной Ассамблеи </vt:lpstr>
      <vt:lpstr>Тексты ЮНСИТРАЛ разграничиваются по следующим сферам: </vt:lpstr>
      <vt:lpstr>Разработанные под эгидой ЮНСИТРАЛ документы:</vt:lpstr>
    </vt:vector>
  </TitlesOfParts>
  <Company>showeet.com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MosaicTemplate</dc:title>
  <dc:creator>showeet.com</dc:creator>
  <dc:description>© Copyright Showeet.com</dc:description>
  <cp:lastModifiedBy>Дарья</cp:lastModifiedBy>
  <cp:revision>20</cp:revision>
  <dcterms:created xsi:type="dcterms:W3CDTF">2011-05-09T14:18:21Z</dcterms:created>
  <dcterms:modified xsi:type="dcterms:W3CDTF">2015-12-02T19:19:22Z</dcterms:modified>
  <cp:category>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